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69" r:id="rId13"/>
    <p:sldId id="268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797675" cy="9926638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16"/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AFEB-63F4-44E7-85AE-2905194BD83F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24E0-0064-4D2E-BA24-3AF95AAF61C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000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E42A-9EF5-45A9-A51C-90F99D5EE09C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A6A59-23E4-46A1-8889-163A0E38674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1594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98feb88a6_0_18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92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98feb88a6_0_30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50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98feb88a6_0_30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78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98feb88a6_0_30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01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6933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05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3413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2846017" y="2050433"/>
            <a:ext cx="64984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8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846033" y="3772800"/>
            <a:ext cx="6498400" cy="1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51" name="Google Shape;51;p11"/>
          <p:cNvGrpSpPr/>
          <p:nvPr/>
        </p:nvGrpSpPr>
        <p:grpSpPr>
          <a:xfrm>
            <a:off x="9634799" y="547333"/>
            <a:ext cx="2557200" cy="4802448"/>
            <a:chOff x="7226099" y="410500"/>
            <a:chExt cx="1917900" cy="3601836"/>
          </a:xfrm>
        </p:grpSpPr>
        <p:pic>
          <p:nvPicPr>
            <p:cNvPr id="52" name="Google Shape;52;p11"/>
            <p:cNvPicPr preferRelativeResize="0"/>
            <p:nvPr/>
          </p:nvPicPr>
          <p:blipFill rotWithShape="1">
            <a:blip r:embed="rId2">
              <a:alphaModFix/>
            </a:blip>
            <a:srcRect b="7287"/>
            <a:stretch/>
          </p:blipFill>
          <p:spPr>
            <a:xfrm rot="-10270376" flipH="1">
              <a:off x="7366426" y="2009224"/>
              <a:ext cx="1637251" cy="1888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 rotWithShape="1">
            <a:blip r:embed="rId3">
              <a:alphaModFix/>
            </a:blip>
            <a:srcRect r="13911"/>
            <a:stretch/>
          </p:blipFill>
          <p:spPr>
            <a:xfrm>
              <a:off x="7226099" y="410500"/>
              <a:ext cx="1917900" cy="1977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1"/>
          <p:cNvGrpSpPr/>
          <p:nvPr/>
        </p:nvGrpSpPr>
        <p:grpSpPr>
          <a:xfrm>
            <a:off x="1" y="718735"/>
            <a:ext cx="2919300" cy="5420533"/>
            <a:chOff x="0" y="539051"/>
            <a:chExt cx="2189475" cy="4065400"/>
          </a:xfrm>
        </p:grpSpPr>
        <p:pic>
          <p:nvPicPr>
            <p:cNvPr id="55" name="Google Shape;55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99916">
              <a:off x="925909" y="1960820"/>
              <a:ext cx="443907" cy="113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886555">
              <a:off x="595351" y="611326"/>
              <a:ext cx="998773" cy="256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1"/>
            <p:cNvPicPr preferRelativeResize="0"/>
            <p:nvPr/>
          </p:nvPicPr>
          <p:blipFill rotWithShape="1">
            <a:blip r:embed="rId5">
              <a:alphaModFix/>
            </a:blip>
            <a:srcRect l="10144"/>
            <a:stretch/>
          </p:blipFill>
          <p:spPr>
            <a:xfrm>
              <a:off x="0" y="2559525"/>
              <a:ext cx="1823475" cy="2044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618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8300" y="61819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968300" y="1535397"/>
            <a:ext cx="10001600" cy="4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33"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250663" y="4306500"/>
            <a:ext cx="1891899" cy="13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79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64292" y="3177744"/>
            <a:ext cx="678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64292" y="1936211"/>
            <a:ext cx="1751600" cy="1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164292" y="4135389"/>
            <a:ext cx="6788000" cy="7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07177">
            <a:off x="10059613" y="572985"/>
            <a:ext cx="2607640" cy="2662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9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68300" y="61819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356100" y="2606667"/>
            <a:ext cx="4123200" cy="2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59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360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15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561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756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865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1009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4631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65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CB60-F072-4119-97D9-1CDF1A4D0C98}" type="datetimeFigureOut">
              <a:rPr lang="es-419" smtClean="0"/>
              <a:t>21/4/2022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ED15-FCB1-4B7C-9DC9-B290AD105A0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8849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3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591" y="169817"/>
            <a:ext cx="7302818" cy="61395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9817"/>
            <a:ext cx="8998634" cy="1216929"/>
          </a:xfrm>
        </p:spPr>
        <p:txBody>
          <a:bodyPr/>
          <a:lstStyle/>
          <a:p>
            <a:r>
              <a:rPr lang="en-US" b="1" dirty="0">
                <a:latin typeface="Berlin Sans FB Demi" panose="020E0802020502020306" pitchFamily="34" charset="0"/>
              </a:rPr>
              <a:t>RENDICIÓN DE CUENTAS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786597"/>
            <a:ext cx="9144000" cy="3953021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endParaRPr lang="es-EC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s-EC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 2021</a:t>
            </a:r>
          </a:p>
          <a:p>
            <a:pPr lvl="0"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b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YAWA SHAKAI</a:t>
            </a:r>
            <a:b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200" b="1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PRESIDENTE DEL GOBIERNO AUTONOMO DESCENTRALIZADO PARROQUIAL RIO CORRIENTES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302492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92B9-3BFF-481A-8577-50919D80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76775" y="1434905"/>
            <a:ext cx="3376247" cy="201168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/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GASTO CORRIENTE 2021</a:t>
            </a:r>
            <a:endParaRPr lang="es-EC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3828"/>
              </p:ext>
            </p:extLst>
          </p:nvPr>
        </p:nvGraphicFramePr>
        <p:xfrm>
          <a:off x="4420005" y="84402"/>
          <a:ext cx="7228044" cy="6710669"/>
        </p:xfrm>
        <a:graphic>
          <a:graphicData uri="http://schemas.openxmlformats.org/drawingml/2006/table">
            <a:tbl>
              <a:tblPr firstRow="1" firstCol="1" bandRow="1"/>
              <a:tblGrid>
                <a:gridCol w="4267951">
                  <a:extLst>
                    <a:ext uri="{9D8B030D-6E8A-4147-A177-3AD203B41FA5}">
                      <a16:colId xmlns:a16="http://schemas.microsoft.com/office/drawing/2014/main" val="958451834"/>
                    </a:ext>
                  </a:extLst>
                </a:gridCol>
                <a:gridCol w="1586412">
                  <a:extLst>
                    <a:ext uri="{9D8B030D-6E8A-4147-A177-3AD203B41FA5}">
                      <a16:colId xmlns:a16="http://schemas.microsoft.com/office/drawing/2014/main" val="2209697843"/>
                    </a:ext>
                  </a:extLst>
                </a:gridCol>
                <a:gridCol w="1373681">
                  <a:extLst>
                    <a:ext uri="{9D8B030D-6E8A-4147-A177-3AD203B41FA5}">
                      <a16:colId xmlns:a16="http://schemas.microsoft.com/office/drawing/2014/main" val="1984908253"/>
                    </a:ext>
                  </a:extLst>
                </a:gridCol>
              </a:tblGrid>
              <a:tr h="2296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 DE INVERSION </a:t>
                      </a:r>
                      <a:endParaRPr lang="es-419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36545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REMUNERACIONES UNIFICADAS 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9804.00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8605.73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77894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DECIMOTERCER SUELDO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817.00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104.39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20246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DECIMOCUARTO SUELDO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12306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PATRONALES POR CONTRATO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4647.38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4089.46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16526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APORTE PATRONAL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1142.16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997.42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4373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FONDO DE RESERVA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816.72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469.43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85483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TELECOMUNICACIONES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1344.00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1040.29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58927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FLETES Y MANIOBRAS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21860.00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17009.05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21829"/>
                  </a:ext>
                </a:extLst>
              </a:tr>
              <a:tr h="45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EDICION, IMPRESIÓN, REPRODUCCION Y PUBLICACIONES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744.80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24920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7239.16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7239.10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91271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EDIFICIOS, LOCALES Y RESIDENCIAS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3628.80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3276.00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63729"/>
                  </a:ext>
                </a:extLst>
              </a:tr>
              <a:tr h="45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ARRENDAMIENTO Y LICENCIAS DE USO DE PAQUETES INFORMATICOS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88437"/>
                  </a:ext>
                </a:extLst>
              </a:tr>
              <a:tr h="45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 Y REPARACION DE EQUIPOS Y SISTEMAS INFORMATICOS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65570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ALIMENTOS Y BEBIDAS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4647.39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2475.00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57144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VESTUARIO, LENCERIA Y PRENDAS DE PROTECCION 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616.00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592.02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29726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COMBUSTIBLES Y LUBRICANTES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705.22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9159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DE OFICINA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980.75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65645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DE ASEO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84.60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06120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DIDACTICOS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4647.39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3455.17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83848"/>
                  </a:ext>
                </a:extLst>
              </a:tr>
              <a:tr h="30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CONSTRUCCIONES Y EDIFICACIONES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396902.45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321717.51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88339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SEGUROS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116.50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52011"/>
                  </a:ext>
                </a:extLst>
              </a:tr>
              <a:tr h="19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COMISIONES BANCARIAS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68.20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21699"/>
                  </a:ext>
                </a:extLst>
              </a:tr>
              <a:tr h="45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ENTIDADES DESCENTRALIZADAS Y AUTONOMAS 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7054.44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5508.61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8" marR="31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3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7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92B9-3BFF-481A-8577-50919D80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96" y="281355"/>
            <a:ext cx="10242235" cy="815926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/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ACTIVOS FIJOS 2021</a:t>
            </a:r>
            <a:endParaRPr lang="es-EC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89959"/>
              </p:ext>
            </p:extLst>
          </p:nvPr>
        </p:nvGraphicFramePr>
        <p:xfrm>
          <a:off x="3506788" y="2026492"/>
          <a:ext cx="6002972" cy="2517373"/>
        </p:xfrm>
        <a:graphic>
          <a:graphicData uri="http://schemas.openxmlformats.org/drawingml/2006/table">
            <a:tbl>
              <a:tblPr firstRow="1" firstCol="1" bandRow="1"/>
              <a:tblGrid>
                <a:gridCol w="3544582">
                  <a:extLst>
                    <a:ext uri="{9D8B030D-6E8A-4147-A177-3AD203B41FA5}">
                      <a16:colId xmlns:a16="http://schemas.microsoft.com/office/drawing/2014/main" val="4023625826"/>
                    </a:ext>
                  </a:extLst>
                </a:gridCol>
                <a:gridCol w="1317533">
                  <a:extLst>
                    <a:ext uri="{9D8B030D-6E8A-4147-A177-3AD203B41FA5}">
                      <a16:colId xmlns:a16="http://schemas.microsoft.com/office/drawing/2014/main" val="724367077"/>
                    </a:ext>
                  </a:extLst>
                </a:gridCol>
                <a:gridCol w="1140857">
                  <a:extLst>
                    <a:ext uri="{9D8B030D-6E8A-4147-A177-3AD203B41FA5}">
                      <a16:colId xmlns:a16="http://schemas.microsoft.com/office/drawing/2014/main" val="828928712"/>
                    </a:ext>
                  </a:extLst>
                </a:gridCol>
              </a:tblGrid>
              <a:tr h="394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 FIJOS </a:t>
                      </a:r>
                      <a:endParaRPr lang="es-419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74463"/>
                  </a:ext>
                </a:extLst>
              </a:tr>
              <a:tr h="39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MOBILIARIOS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403.20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345.03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8843"/>
                  </a:ext>
                </a:extLst>
              </a:tr>
              <a:tr h="39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MAQUINARIAS Y EQUIPOS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1000.00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2194.00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54710"/>
                  </a:ext>
                </a:extLst>
              </a:tr>
              <a:tr h="73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EQUIPOS, SISTEMAS Y PAQUETES INFORMATICOS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3360.00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2456.03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80237"/>
                  </a:ext>
                </a:extLst>
              </a:tr>
              <a:tr h="597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 SECTOR PUBLICO FINANCIERO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15600.00</a:t>
                      </a:r>
                      <a:endParaRPr lang="es-419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2295.86</a:t>
                      </a:r>
                      <a:endParaRPr lang="es-419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50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0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57;p53">
            <a:extLst>
              <a:ext uri="{FF2B5EF4-FFF2-40B4-BE49-F238E27FC236}">
                <a16:creationId xmlns:a16="http://schemas.microsoft.com/office/drawing/2014/main" id="{AB2D03DF-D9E1-435C-8D7A-886E9F802C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468581"/>
            <a:ext cx="2105891" cy="418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45919" y="520506"/>
            <a:ext cx="9777947" cy="9030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marL="60958"/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PROYECTOS EJECUTADOS 2021</a:t>
            </a:r>
            <a:endParaRPr lang="en-US" sz="3600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03261"/>
              </p:ext>
            </p:extLst>
          </p:nvPr>
        </p:nvGraphicFramePr>
        <p:xfrm>
          <a:off x="2335240" y="1658598"/>
          <a:ext cx="9284675" cy="4842237"/>
        </p:xfrm>
        <a:graphic>
          <a:graphicData uri="http://schemas.openxmlformats.org/drawingml/2006/table">
            <a:tbl>
              <a:tblPr firstRow="1" firstCol="1" bandRow="1"/>
              <a:tblGrid>
                <a:gridCol w="3679571">
                  <a:extLst>
                    <a:ext uri="{9D8B030D-6E8A-4147-A177-3AD203B41FA5}">
                      <a16:colId xmlns:a16="http://schemas.microsoft.com/office/drawing/2014/main" val="1200098934"/>
                    </a:ext>
                  </a:extLst>
                </a:gridCol>
                <a:gridCol w="1458434">
                  <a:extLst>
                    <a:ext uri="{9D8B030D-6E8A-4147-A177-3AD203B41FA5}">
                      <a16:colId xmlns:a16="http://schemas.microsoft.com/office/drawing/2014/main" val="1677733642"/>
                    </a:ext>
                  </a:extLst>
                </a:gridCol>
                <a:gridCol w="1617653">
                  <a:extLst>
                    <a:ext uri="{9D8B030D-6E8A-4147-A177-3AD203B41FA5}">
                      <a16:colId xmlns:a16="http://schemas.microsoft.com/office/drawing/2014/main" val="3196301793"/>
                    </a:ext>
                  </a:extLst>
                </a:gridCol>
                <a:gridCol w="2529017">
                  <a:extLst>
                    <a:ext uri="{9D8B030D-6E8A-4147-A177-3AD203B41FA5}">
                      <a16:colId xmlns:a16="http://schemas.microsoft.com/office/drawing/2014/main" val="1900417619"/>
                    </a:ext>
                  </a:extLst>
                </a:gridCol>
              </a:tblGrid>
              <a:tr h="37582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EJECUTADOS</a:t>
                      </a:r>
                      <a:endParaRPr lang="es-419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79142"/>
                  </a:ext>
                </a:extLst>
              </a:tr>
              <a:tr h="75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PRESUPUESTADO</a:t>
                      </a:r>
                      <a:endParaRPr lang="es-419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INDICE DE CUMPLMIENTO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BENEFICIARIOS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159"/>
                  </a:ext>
                </a:extLst>
              </a:tr>
              <a:tr h="771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Y RECONSTRUCCION DE UN PUENTE PEATONAL DE MADERA EN LA COMUNIDAD DE YUTSUNTSA.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 7239.10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01152"/>
                  </a:ext>
                </a:extLst>
              </a:tr>
              <a:tr h="578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CONSTRUCCION DE UN SISTEMA DE AGUA POTABLE EN LA COMUNIDAD DE MAKUSAR AÑO 2021.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202595.46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00237"/>
                  </a:ext>
                </a:extLst>
              </a:tr>
              <a:tr h="578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CONSTRUCCION DE UNIDAD DE BATERIAS SANITARIAS EN LAS COMUNIDADES TINKIAS E INIAK.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145997.34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27485"/>
                  </a:ext>
                </a:extLst>
              </a:tr>
              <a:tr h="503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DOTACION DE KIT ESCOLAR CONVENIO TINKIAS E INIAK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4149,45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91923"/>
                  </a:ext>
                </a:extLst>
              </a:tr>
              <a:tr h="460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DOTACION KIT ADULTO MAYOR CONVENIO YUTSUNTSA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4647.39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57167"/>
                  </a:ext>
                </a:extLst>
              </a:tr>
              <a:tr h="771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DE INTERCONECTIVIDAD EN LAS COMUNIDADES DE LA PARROQUIA RIO CORRIENTES CANTON Y PROVINCIA DE PASTAZA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99998.50</a:t>
                      </a:r>
                      <a:endParaRPr lang="es-419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39.17%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s-419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8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6603" y="618977"/>
            <a:ext cx="10266897" cy="762819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/>
            <a:r>
              <a:rPr lang="es-EC" altLang="es-419" sz="28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MANTENIMIENTO Y RECONSTRUCCION DE UN PUENTE PEATONAL DE MADERA EN LA COMUNIDAD DE YUTSUNTSA</a:t>
            </a:r>
            <a:endParaRPr lang="es-419" sz="2800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10243" name="Imagen 100" descr="4dac589b-d1e0-4fb7-81d5-de48bc14d7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1" y="1677175"/>
            <a:ext cx="2532184" cy="33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Imagen 103" descr="a70b4d8d-33b1-4d59-a5a6-4388cb919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8" y="2896271"/>
            <a:ext cx="2694312" cy="3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Imagen 102" descr="3abd4e9a-9a0c-4088-95e9-3009dbf1fb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95360" y="1091100"/>
            <a:ext cx="24765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533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419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kumimoji="0" lang="es-EC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38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9572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32003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5"/>
          <p:cNvGrpSpPr/>
          <p:nvPr/>
        </p:nvGrpSpPr>
        <p:grpSpPr>
          <a:xfrm>
            <a:off x="925902" y="1203902"/>
            <a:ext cx="3106367" cy="4892369"/>
            <a:chOff x="694426" y="902926"/>
            <a:chExt cx="2329775" cy="3669277"/>
          </a:xfrm>
        </p:grpSpPr>
        <p:pic>
          <p:nvPicPr>
            <p:cNvPr id="260" name="Google Shape;26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3331" y="902926"/>
              <a:ext cx="1841176" cy="29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1219426" y="2886684"/>
              <a:ext cx="1279776" cy="85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911949">
              <a:off x="844349" y="3363887"/>
              <a:ext cx="1293990" cy="93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790756">
              <a:off x="1999704" y="3135455"/>
              <a:ext cx="501110" cy="1482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422" y="458393"/>
            <a:ext cx="8110619" cy="1320263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buSzPts val="3000"/>
            </a:pPr>
            <a:r>
              <a:rPr lang="es-EC" sz="28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CONSTRUCCION DE UN SISTEMA DE AGUA POTABLE EN LA COMUNIDAD DE YUTSUNTSA AÑO 2021.</a:t>
            </a:r>
            <a:br>
              <a:rPr lang="es-419" sz="28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endParaRPr lang="es-419" sz="2800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11267" name="Imagen 105" descr="índiceTFT AGU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28" y="2155700"/>
            <a:ext cx="2972943" cy="2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Imagen 104" descr="índice AGUA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3730" y="4341574"/>
            <a:ext cx="3020586" cy="22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Imagen 106" descr="yutsunts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86" y="1980990"/>
            <a:ext cx="3373147" cy="25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93542" y="-1754033"/>
            <a:ext cx="1219668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419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CONSTRUCCION DE UN SISTEMA DE AGUA POTABLE EN LA COMUNIDAD DE MAKUSAR AÑO 2021.</a:t>
            </a:r>
            <a:endParaRPr kumimoji="0" lang="es-EC" altLang="es-419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93542" y="989720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93542" y="3713870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93542" y="6695195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5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42006" y="-3094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3"/>
          <p:cNvSpPr/>
          <p:nvPr/>
        </p:nvSpPr>
        <p:spPr>
          <a:xfrm>
            <a:off x="1645920" y="520505"/>
            <a:ext cx="8557805" cy="14499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EC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CONSTRUCCION DE UNIDAD DE BATERIAS SANITARIAS EN LAS COMUNIDADES TINKIAS E INIAK.</a:t>
            </a:r>
            <a:endParaRPr lang="es-419" sz="28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2291" name="Imagen 107" descr="IMG-20220408-WA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539" y="2171700"/>
            <a:ext cx="21907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Imagen 109" descr="IMG-20220408-WA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3" y="2171699"/>
            <a:ext cx="21907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Imagen 108" descr="IMG-20220408-WA0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03" y="3200400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381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419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es-EC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305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10096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6679086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42006" y="-3094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3314" name="Imagen 110" descr="KITS ESCOLA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1" y="2506452"/>
            <a:ext cx="3742006" cy="279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Imagen 111" descr="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47" y="3600449"/>
            <a:ext cx="3971444" cy="29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0837" y="801858"/>
            <a:ext cx="9585255" cy="8841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EC" altLang="es-419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DOTACION DE KIT ESCOLAR CONVENIO 2021</a:t>
            </a:r>
          </a:p>
          <a:p>
            <a:pPr marL="60958" algn="ctr">
              <a:lnSpc>
                <a:spcPct val="90000"/>
              </a:lnSpc>
              <a:buSzPts val="3000"/>
            </a:pPr>
            <a:endParaRPr lang="es-EC" altLang="es-419" sz="28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44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7048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1728524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42006" y="-3094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4338" name="Imagen 112" descr="CA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103" y="1132363"/>
            <a:ext cx="4468837" cy="33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Imagen 113" descr="CA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2141660"/>
            <a:ext cx="3181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7617" y="365760"/>
            <a:ext cx="9435591" cy="8819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EC" altLang="es-419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DOTACION KIT ADULTO MAYOR CONVENIO 2021</a:t>
            </a:r>
          </a:p>
          <a:p>
            <a:pPr marL="60958" algn="ctr">
              <a:lnSpc>
                <a:spcPct val="90000"/>
              </a:lnSpc>
              <a:buSzPts val="3000"/>
            </a:pPr>
            <a:endParaRPr lang="es-EC" altLang="es-419" sz="28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80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7515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1066207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5"/>
          <p:cNvGrpSpPr/>
          <p:nvPr/>
        </p:nvGrpSpPr>
        <p:grpSpPr>
          <a:xfrm>
            <a:off x="925902" y="1203902"/>
            <a:ext cx="3106367" cy="4892369"/>
            <a:chOff x="694426" y="902926"/>
            <a:chExt cx="2329775" cy="3669277"/>
          </a:xfrm>
        </p:grpSpPr>
        <p:pic>
          <p:nvPicPr>
            <p:cNvPr id="260" name="Google Shape;26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3331" y="902926"/>
              <a:ext cx="1841176" cy="29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1219426" y="2886684"/>
              <a:ext cx="1279776" cy="85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911949">
              <a:off x="844349" y="3363887"/>
              <a:ext cx="1293990" cy="93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790756">
              <a:off x="1999704" y="3135455"/>
              <a:ext cx="501110" cy="1482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93542" y="-1754033"/>
            <a:ext cx="1219668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419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CONSTRUCCION DE UN SISTEMA DE AGUA POTABLE EN LA COMUNIDAD DE MAKUSAR AÑO 2021.</a:t>
            </a:r>
            <a:endParaRPr kumimoji="0" lang="es-EC" altLang="es-419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93542" y="989720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93542" y="3713870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93542" y="6695195"/>
            <a:ext cx="12196689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pic>
        <p:nvPicPr>
          <p:cNvPr id="15362" name="Imagen 114" descr="grafico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5" y="1480165"/>
            <a:ext cx="4337760" cy="24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Imagen 115" descr="grafico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52" y="3851019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8978" y="337625"/>
            <a:ext cx="11316682" cy="10017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EC" altLang="es-419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PROYECTO DE INTERCONECTIVIDAD EN LAS COMUNIDADES DE LA PARROQUIA RIO CORRIENTES CANTON Y PROVINCIA DE PASTAZA</a:t>
            </a:r>
          </a:p>
          <a:p>
            <a:pPr marL="60958" algn="ctr">
              <a:lnSpc>
                <a:spcPct val="90000"/>
              </a:lnSpc>
              <a:buSzPts val="3000"/>
            </a:pPr>
            <a:endParaRPr lang="es-EC" altLang="es-419" sz="28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85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42006" y="-3094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3"/>
          <p:cNvSpPr/>
          <p:nvPr/>
        </p:nvSpPr>
        <p:spPr>
          <a:xfrm>
            <a:off x="2821732" y="801857"/>
            <a:ext cx="6899043" cy="29120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419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La rendición de cuentas es un espacio de interlocución entre los servidores públicos y la ciudadanía y tiene como finalidad generar transparencia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37164" y="4403188"/>
            <a:ext cx="5961580" cy="14484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 algn="ctr">
              <a:lnSpc>
                <a:spcPct val="90000"/>
              </a:lnSpc>
              <a:buSzPts val="3000"/>
            </a:pPr>
            <a:r>
              <a:rPr lang="es-EC" altLang="es-419" sz="6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GRACIAS</a:t>
            </a:r>
          </a:p>
          <a:p>
            <a:pPr marL="60958" algn="ctr">
              <a:lnSpc>
                <a:spcPct val="90000"/>
              </a:lnSpc>
              <a:buSzPts val="3000"/>
            </a:pPr>
            <a:endParaRPr lang="es-EC" altLang="es-419" sz="66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928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ORGANIGRAMA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INSTITUCIONAL</a:t>
            </a:r>
            <a:endParaRPr lang="es-419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779703" y="1825625"/>
            <a:ext cx="8363097" cy="4456113"/>
            <a:chOff x="0" y="0"/>
            <a:chExt cx="8942705" cy="5704841"/>
          </a:xfrm>
        </p:grpSpPr>
        <p:grpSp>
          <p:nvGrpSpPr>
            <p:cNvPr id="38" name="54 Grupo"/>
            <p:cNvGrpSpPr>
              <a:grpSpLocks/>
            </p:cNvGrpSpPr>
            <p:nvPr/>
          </p:nvGrpSpPr>
          <p:grpSpPr bwMode="auto">
            <a:xfrm>
              <a:off x="0" y="0"/>
              <a:ext cx="8942705" cy="5704841"/>
              <a:chOff x="0" y="0"/>
              <a:chExt cx="7061508" cy="5705941"/>
            </a:xfrm>
          </p:grpSpPr>
          <p:sp>
            <p:nvSpPr>
              <p:cNvPr id="52" name="2 Rectángulo redondeado"/>
              <p:cNvSpPr/>
              <p:nvPr/>
            </p:nvSpPr>
            <p:spPr>
              <a:xfrm>
                <a:off x="2854652" y="0"/>
                <a:ext cx="2248826" cy="36858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2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ASAMBLEA PARROQUIAL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" name="4 Rectángulo redondeado"/>
              <p:cNvSpPr/>
              <p:nvPr/>
            </p:nvSpPr>
            <p:spPr>
              <a:xfrm>
                <a:off x="4609124" y="2452491"/>
                <a:ext cx="2239133" cy="297701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SECRETARIA TESORERA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4" name="8 Rectángulo redondeado"/>
              <p:cNvSpPr/>
              <p:nvPr/>
            </p:nvSpPr>
            <p:spPr>
              <a:xfrm>
                <a:off x="3024283" y="652108"/>
                <a:ext cx="1798092" cy="32605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JUNTA PARROQUIAL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5" name="10 Rectángulo redondeado"/>
              <p:cNvSpPr/>
              <p:nvPr/>
            </p:nvSpPr>
            <p:spPr>
              <a:xfrm>
                <a:off x="2995204" y="1800384"/>
                <a:ext cx="1798092" cy="333142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PRESIDENTE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6" name="12 Rectángulo redondeado"/>
              <p:cNvSpPr/>
              <p:nvPr/>
            </p:nvSpPr>
            <p:spPr>
              <a:xfrm>
                <a:off x="3048516" y="3047894"/>
                <a:ext cx="1701159" cy="29770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COMISIONES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" name="13 Rectángulo redondeado"/>
              <p:cNvSpPr/>
              <p:nvPr/>
            </p:nvSpPr>
            <p:spPr>
              <a:xfrm>
                <a:off x="5782003" y="4692339"/>
                <a:ext cx="1279505" cy="935633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SEGURIDAD Y MEDIO AMBIENTE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" name="15 Rectángulo redondeado"/>
              <p:cNvSpPr/>
              <p:nvPr/>
            </p:nvSpPr>
            <p:spPr>
              <a:xfrm>
                <a:off x="3785201" y="4749044"/>
                <a:ext cx="1192266" cy="956897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DESARROLLO SOCIAL, EDUCACION, CULTURAL Y DEPORTES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9" name="17 Rectángulo redondeado"/>
              <p:cNvSpPr/>
              <p:nvPr/>
            </p:nvSpPr>
            <p:spPr>
              <a:xfrm>
                <a:off x="1725392" y="4749044"/>
                <a:ext cx="1410363" cy="843487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INFRAESTRUCTURA Y VIALIDAD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0" name="18 Rectángulo redondeado"/>
              <p:cNvSpPr/>
              <p:nvPr/>
            </p:nvSpPr>
            <p:spPr>
              <a:xfrm>
                <a:off x="0" y="4720692"/>
                <a:ext cx="1192266" cy="942721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DESARROLLO PRODUCTIVO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1" name="40 Conector recto"/>
              <p:cNvCxnSpPr/>
              <p:nvPr/>
            </p:nvCxnSpPr>
            <p:spPr>
              <a:xfrm>
                <a:off x="3911213" y="375671"/>
                <a:ext cx="0" cy="2764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42 Conector recto"/>
              <p:cNvCxnSpPr/>
              <p:nvPr/>
            </p:nvCxnSpPr>
            <p:spPr>
              <a:xfrm flipH="1">
                <a:off x="673679" y="3473181"/>
                <a:ext cx="562691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43 Conector recto"/>
              <p:cNvCxnSpPr/>
              <p:nvPr/>
            </p:nvCxnSpPr>
            <p:spPr>
              <a:xfrm>
                <a:off x="688218" y="3487358"/>
                <a:ext cx="0" cy="2126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4" name="44 Conector recto"/>
              <p:cNvCxnSpPr/>
              <p:nvPr/>
            </p:nvCxnSpPr>
            <p:spPr>
              <a:xfrm>
                <a:off x="2384531" y="3487358"/>
                <a:ext cx="0" cy="2126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45 Conector recto"/>
              <p:cNvCxnSpPr/>
              <p:nvPr/>
            </p:nvCxnSpPr>
            <p:spPr>
              <a:xfrm>
                <a:off x="6300591" y="3487358"/>
                <a:ext cx="0" cy="2126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50 Conector recto"/>
              <p:cNvCxnSpPr/>
              <p:nvPr/>
            </p:nvCxnSpPr>
            <p:spPr>
              <a:xfrm flipH="1">
                <a:off x="4352254" y="3459005"/>
                <a:ext cx="9693" cy="2906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7" name="52 Rectángulo redondeado"/>
              <p:cNvSpPr/>
              <p:nvPr/>
            </p:nvSpPr>
            <p:spPr>
              <a:xfrm>
                <a:off x="1264965" y="2424139"/>
                <a:ext cx="1565454" cy="297701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TECNICO DE PROYECTOS</a:t>
                </a:r>
                <a:endParaRPr lang="es-419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39" name="13 Rectángulo redondeado"/>
            <p:cNvSpPr/>
            <p:nvPr/>
          </p:nvSpPr>
          <p:spPr>
            <a:xfrm>
              <a:off x="220959" y="3720545"/>
              <a:ext cx="1423959" cy="637808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419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419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419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13 Rectángulo redondeado"/>
            <p:cNvSpPr/>
            <p:nvPr/>
          </p:nvSpPr>
          <p:spPr>
            <a:xfrm>
              <a:off x="2301658" y="3734719"/>
              <a:ext cx="1528301" cy="60946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PRIMER VOCAL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Sr. Hernan Tseremp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13 Rectángulo redondeado"/>
            <p:cNvSpPr/>
            <p:nvPr/>
          </p:nvSpPr>
          <p:spPr>
            <a:xfrm>
              <a:off x="7334616" y="3720545"/>
              <a:ext cx="1466923" cy="644895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TERCER VOCAL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Sr. Geobanny Shakai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13 Rectángulo redondeado"/>
            <p:cNvSpPr/>
            <p:nvPr/>
          </p:nvSpPr>
          <p:spPr>
            <a:xfrm>
              <a:off x="4750621" y="3763066"/>
              <a:ext cx="1583540" cy="616547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SEGUNDO VOCAL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Sr. Tsachimp Tseremp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44 Conector recto"/>
            <p:cNvCxnSpPr/>
            <p:nvPr/>
          </p:nvCxnSpPr>
          <p:spPr>
            <a:xfrm flipV="1">
              <a:off x="896112" y="4351266"/>
              <a:ext cx="6138" cy="333077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4 Conector recto"/>
            <p:cNvCxnSpPr/>
            <p:nvPr/>
          </p:nvCxnSpPr>
          <p:spPr>
            <a:xfrm flipV="1">
              <a:off x="8089559" y="4415047"/>
              <a:ext cx="6138" cy="325991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V="1">
              <a:off x="5548529" y="4415047"/>
              <a:ext cx="6138" cy="325991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4 Conector recto"/>
            <p:cNvCxnSpPr/>
            <p:nvPr/>
          </p:nvCxnSpPr>
          <p:spPr>
            <a:xfrm flipV="1">
              <a:off x="3025913" y="4393787"/>
              <a:ext cx="0" cy="361424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Flecha: cuádruple 3"/>
            <p:cNvSpPr/>
            <p:nvPr/>
          </p:nvSpPr>
          <p:spPr>
            <a:xfrm>
              <a:off x="4173672" y="2147286"/>
              <a:ext cx="1589678" cy="857497"/>
            </a:xfrm>
            <a:prstGeom prst="quadArrow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48" name="Flecha: cuádruple 9"/>
            <p:cNvSpPr/>
            <p:nvPr/>
          </p:nvSpPr>
          <p:spPr>
            <a:xfrm>
              <a:off x="4155259" y="1034666"/>
              <a:ext cx="1651056" cy="737022"/>
            </a:xfrm>
            <a:prstGeom prst="quadArrow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49" name="10 Rectángulo redondeado"/>
            <p:cNvSpPr/>
            <p:nvPr/>
          </p:nvSpPr>
          <p:spPr>
            <a:xfrm>
              <a:off x="1374857" y="1169314"/>
              <a:ext cx="2277107" cy="403945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ASESORIA JURIDICA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10 Rectángulo redondeado"/>
            <p:cNvSpPr/>
            <p:nvPr/>
          </p:nvSpPr>
          <p:spPr>
            <a:xfrm>
              <a:off x="6242095" y="1155141"/>
              <a:ext cx="2283244" cy="52442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CONSEJO DE PLANIFICACION</a:t>
              </a:r>
              <a:endParaRPr lang="es-419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44 Conector recto"/>
            <p:cNvCxnSpPr/>
            <p:nvPr/>
          </p:nvCxnSpPr>
          <p:spPr>
            <a:xfrm flipV="1">
              <a:off x="4971580" y="3337861"/>
              <a:ext cx="12276" cy="141735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E7D30A6-D8FE-483E-B32A-4F835241F69B}"/>
              </a:ext>
            </a:extLst>
          </p:cNvPr>
          <p:cNvSpPr txBox="1"/>
          <p:nvPr/>
        </p:nvSpPr>
        <p:spPr>
          <a:xfrm>
            <a:off x="1403457" y="4735867"/>
            <a:ext cx="2563164" cy="94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VICEPRESIDENTE</a:t>
            </a:r>
            <a:endParaRPr lang="es-419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Sr. Jacinto </a:t>
            </a:r>
            <a:r>
              <a:rPr lang="es-EC" sz="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Sharup</a:t>
            </a:r>
            <a:endParaRPr lang="es-419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709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8533" y="1955409"/>
            <a:ext cx="7154273" cy="4164036"/>
          </a:xfrm>
        </p:spPr>
        <p:txBody>
          <a:bodyPr/>
          <a:lstStyle/>
          <a:p>
            <a:pPr algn="just"/>
            <a:br>
              <a:rPr lang="es-EC" sz="1867" b="1" u="sng" dirty="0">
                <a:solidFill>
                  <a:schemeClr val="bg1"/>
                </a:solidFill>
              </a:rPr>
            </a:br>
            <a:br>
              <a:rPr lang="es-EC" sz="1867" b="1" u="sng" dirty="0">
                <a:solidFill>
                  <a:schemeClr val="bg1"/>
                </a:solidFill>
              </a:rPr>
            </a:br>
            <a:br>
              <a:rPr lang="es-EC" sz="1867" b="1" u="sng" dirty="0">
                <a:solidFill>
                  <a:schemeClr val="bg1"/>
                </a:solidFill>
              </a:rPr>
            </a:br>
            <a:br>
              <a:rPr lang="es-EC" sz="2000" dirty="0">
                <a:solidFill>
                  <a:schemeClr val="bg1"/>
                </a:solidFill>
              </a:rPr>
            </a:br>
            <a:r>
              <a:rPr lang="es-EC" sz="2000" dirty="0">
                <a:solidFill>
                  <a:schemeClr val="bg1"/>
                </a:solidFill>
              </a:rPr>
              <a:t> </a:t>
            </a:r>
            <a:r>
              <a:rPr lang="es-EC" sz="2400" dirty="0">
                <a:solidFill>
                  <a:schemeClr val="bg1"/>
                </a:solidFill>
              </a:rPr>
              <a:t>Artículo 95. </a:t>
            </a:r>
            <a:r>
              <a:rPr lang="es-EC" altLang="es-EC" sz="2400" dirty="0">
                <a:solidFill>
                  <a:schemeClr val="bg1"/>
                </a:solidFill>
              </a:rPr>
              <a:t>Establece: “Que la rendición de cuentas se realizará una vez al año y al final de la gestión  teniendo en consideración  las solicitudes que realice la ciudadanía”, y  el  Decreto  Ejecutivo No 647, expedido por el presidente de la Republica  el 25 de marzo  del 2015, decreta que el proceso de rendición de cuentas en la Administración Pública Central  e Institucional cumplirá lo dispuesto en el artículo 89.</a:t>
            </a:r>
            <a:br>
              <a:rPr lang="es-EC" altLang="es-EC" sz="2133" dirty="0">
                <a:solidFill>
                  <a:schemeClr val="bg1"/>
                </a:solidFill>
              </a:rPr>
            </a:br>
            <a:br>
              <a:rPr lang="es-EC" altLang="es-EC" sz="2133" dirty="0">
                <a:solidFill>
                  <a:schemeClr val="bg1"/>
                </a:solidFill>
              </a:rPr>
            </a:br>
            <a:endParaRPr lang="es-EC" sz="2133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2006" y="-3094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3"/>
          <p:cNvSpPr/>
          <p:nvPr/>
        </p:nvSpPr>
        <p:spPr>
          <a:xfrm>
            <a:off x="2821732" y="785782"/>
            <a:ext cx="6936222" cy="1513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LEY ORGÁNICA DE PARTICIPACIÓN CIUDADANA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16142444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968300" y="618196"/>
            <a:ext cx="10370260" cy="13794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COMPETENCIAS EXCLUSIVAS</a:t>
            </a:r>
            <a:b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COOTAD ART. 65.</a:t>
            </a:r>
            <a:endParaRPr sz="3600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8457" y="1983545"/>
            <a:ext cx="9919767" cy="421076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C" altLang="es-EC" sz="2133" dirty="0">
                <a:solidFill>
                  <a:schemeClr val="bg1"/>
                </a:solidFill>
              </a:rPr>
              <a:t>Planificar junto con otras instituciones del sector público y actores de la sociedad el desarrollo parroquial y su correspondiente ordenamiento territorial, en coordinación con el gobierno cantonal y provincial en el marco de la interculturalidad y plurinacionalidad y el respeto a la diversidad.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altLang="es-EC" sz="2133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altLang="es-EC" sz="2133" dirty="0">
                <a:solidFill>
                  <a:schemeClr val="bg1"/>
                </a:solidFill>
              </a:rPr>
              <a:t>Planificar, construir y mantener la infraestructura física, los equipamientos y los espacios públicos de la parroquia, contenidos en los planes de </a:t>
            </a:r>
            <a:r>
              <a:rPr lang="es-EC" altLang="es-EC" sz="2800" dirty="0">
                <a:solidFill>
                  <a:schemeClr val="bg1"/>
                </a:solidFill>
              </a:rPr>
              <a:t>desarrollo</a:t>
            </a:r>
            <a:r>
              <a:rPr lang="es-EC" altLang="es-EC" sz="2133" dirty="0">
                <a:solidFill>
                  <a:schemeClr val="bg1"/>
                </a:solidFill>
              </a:rPr>
              <a:t> e incluyendo en los presupuestos participativos anuales.</a:t>
            </a:r>
          </a:p>
          <a:p>
            <a:pPr marL="169329" indent="0" algn="just"/>
            <a:endParaRPr lang="es-EC" altLang="es-EC" sz="2133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altLang="es-EC" sz="2133" dirty="0">
                <a:solidFill>
                  <a:schemeClr val="bg1"/>
                </a:solidFill>
              </a:rPr>
              <a:t>Planificar y mantener, en coordinación con los gobiernos provinciales, la vialidad parroquial rural.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altLang="es-EC" sz="1867" b="1" dirty="0">
              <a:solidFill>
                <a:schemeClr val="bg1"/>
              </a:solidFill>
            </a:endParaRPr>
          </a:p>
          <a:p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43A95-442C-468C-B150-A68E07F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00" y="460643"/>
            <a:ext cx="10255200" cy="763600"/>
          </a:xfrm>
        </p:spPr>
        <p:txBody>
          <a:bodyPr/>
          <a:lstStyle/>
          <a:p>
            <a:pPr algn="ctr"/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COMPETENCIAS ASIGNADAS</a:t>
            </a:r>
            <a:b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endParaRPr lang="es-EC" sz="3600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3E2BF-38D2-4C0D-A3BC-74095286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74" y="1477106"/>
            <a:ext cx="10013488" cy="478822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Incentivar el desarrollo de actividades productivas comunitarias, la preservación de la biodiversidad y la protección del ambiente.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Gestionar, coordinar y administrar los servicios públicos que le sean delegados o descentralizados por otros niveles de gobierno.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Promover la organización de los ciudadanos  de las comunidades, recintos  y demás  asentamientos  rurales, con el carácter  de organizaciones territoriales de  base.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Gestionar la cooperación internacional para el cumplimiento de competencias; 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Vigilar la ejecución de obras y la calidad de los servidores públicos.</a:t>
            </a:r>
          </a:p>
          <a:p>
            <a:pPr marL="169329" indent="0" algn="just"/>
            <a:endParaRPr lang="es-EC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4262766" y="3321583"/>
            <a:ext cx="7174268" cy="21899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INFORME</a:t>
            </a:r>
            <a:b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ECONÓMICO</a:t>
            </a:r>
            <a:b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PERÍODO FISCAL</a:t>
            </a:r>
            <a:b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es-EC" sz="6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2021</a:t>
            </a:r>
            <a:br>
              <a:rPr lang="es-EC" sz="11500" b="1" dirty="0"/>
            </a:br>
            <a:endParaRPr sz="11500" dirty="0"/>
          </a:p>
        </p:txBody>
      </p:sp>
      <p:grpSp>
        <p:nvGrpSpPr>
          <p:cNvPr id="259" name="Google Shape;259;p35"/>
          <p:cNvGrpSpPr/>
          <p:nvPr/>
        </p:nvGrpSpPr>
        <p:grpSpPr>
          <a:xfrm>
            <a:off x="925902" y="1203902"/>
            <a:ext cx="3106367" cy="4892369"/>
            <a:chOff x="694426" y="902926"/>
            <a:chExt cx="2329775" cy="3669277"/>
          </a:xfrm>
        </p:grpSpPr>
        <p:pic>
          <p:nvPicPr>
            <p:cNvPr id="260" name="Google Shape;26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3331" y="902926"/>
              <a:ext cx="1841176" cy="29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1219426" y="2886684"/>
              <a:ext cx="1279776" cy="85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911949">
              <a:off x="844349" y="3363887"/>
              <a:ext cx="1293990" cy="93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790756">
              <a:off x="1999704" y="3135455"/>
              <a:ext cx="501110" cy="1482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48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43A95-442C-468C-B150-A68E07F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92" y="307682"/>
            <a:ext cx="10255200" cy="1380446"/>
          </a:xfrm>
        </p:spPr>
        <p:txBody>
          <a:bodyPr/>
          <a:lstStyle/>
          <a:p>
            <a:r>
              <a:rPr lang="es-EC" sz="3600" b="1" u="sng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BASE LEGAL</a:t>
            </a:r>
            <a:b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es-EC" sz="36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ARTICULO 198 DEL COOTAD</a:t>
            </a:r>
            <a:br>
              <a:rPr lang="en-US" sz="4267" dirty="0"/>
            </a:b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3E2BF-38D2-4C0D-A3BC-74095286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231" y="1913152"/>
            <a:ext cx="9962006" cy="471273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Transferencia que efectúa </a:t>
            </a:r>
            <a:r>
              <a:rPr lang="es-EC" altLang="es-EC" sz="2400" dirty="0">
                <a:solidFill>
                  <a:schemeClr val="bg1"/>
                </a:solidFill>
              </a:rPr>
              <a:t>el gobierno central a los gobiernos autónomos descentralizados podrán financiar hasta el treinta por ciento (30%) de gastos permanentes, y un mínimo  del setenta por ciento ( 70%)  de gastos no permanentes necesarios para el ejercicio de sus competencias exclusivas con base a la planificación  de cada gobierno autónomo descentralizado. Las transferencias  provenientes  de al menos  el diez porciento (10%) de los ingresos no permanentes  financiaran no permanentes.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Los gobiernos autónomos descentralizados parroquiales rurales, cuya transferencia por ingresos permanentes y no permanentes sea inferior a quinientos setenta salarios básicos unificados del trabajador (570 SBU), podrán destinar a gasto permanente un máximo de ciento setenta salarios básicos unificados del trabajador (170 SBU)</a:t>
            </a:r>
            <a:endParaRPr lang="en-US" sz="2400" dirty="0">
              <a:solidFill>
                <a:schemeClr val="bg1"/>
              </a:solidFill>
            </a:endParaRPr>
          </a:p>
          <a:p>
            <a:pPr marL="169329" indent="0" algn="just"/>
            <a:endParaRPr lang="es-EC" sz="2400" dirty="0"/>
          </a:p>
          <a:p>
            <a:pPr marL="169329" indent="0" algn="just"/>
            <a:endParaRPr lang="es-EC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42998118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9E53B-D6A8-442C-9ED6-3C949884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0" y="1716257"/>
            <a:ext cx="2883878" cy="2250832"/>
          </a:xfrm>
        </p:spPr>
        <p:txBody>
          <a:bodyPr/>
          <a:lstStyle/>
          <a:p>
            <a:pPr marL="60958"/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INGRESOS 2021</a:t>
            </a:r>
            <a:b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endParaRPr lang="es-EC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0023"/>
              </p:ext>
            </p:extLst>
          </p:nvPr>
        </p:nvGraphicFramePr>
        <p:xfrm>
          <a:off x="3784210" y="534571"/>
          <a:ext cx="7849772" cy="5865118"/>
        </p:xfrm>
        <a:graphic>
          <a:graphicData uri="http://schemas.openxmlformats.org/drawingml/2006/table">
            <a:tbl>
              <a:tblPr firstRow="1" firstCol="1" bandRow="1"/>
              <a:tblGrid>
                <a:gridCol w="4836501">
                  <a:extLst>
                    <a:ext uri="{9D8B030D-6E8A-4147-A177-3AD203B41FA5}">
                      <a16:colId xmlns:a16="http://schemas.microsoft.com/office/drawing/2014/main" val="2826315910"/>
                    </a:ext>
                  </a:extLst>
                </a:gridCol>
                <a:gridCol w="1619669">
                  <a:extLst>
                    <a:ext uri="{9D8B030D-6E8A-4147-A177-3AD203B41FA5}">
                      <a16:colId xmlns:a16="http://schemas.microsoft.com/office/drawing/2014/main" val="2580153259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776886887"/>
                    </a:ext>
                  </a:extLst>
                </a:gridCol>
              </a:tblGrid>
              <a:tr h="2900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PRESUPUESTO GENERAL DEL ESTADO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PRESUPUESTADO</a:t>
                      </a:r>
                      <a:endParaRPr lang="es-419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RECAUDADO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91778"/>
                  </a:ext>
                </a:extLst>
              </a:tr>
              <a:tr h="543787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(Valores expresados en dólares)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(Valores expresados en dólares)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52523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TRIBUTARIOS</a:t>
                      </a:r>
                      <a:endParaRPr lang="es-419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1453.23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76032"/>
                  </a:ext>
                </a:extLst>
              </a:tr>
              <a:tr h="45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APORTES A JUNTAS PARROQUIALES RURALES 30%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41985.76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44435.39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66504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NO ESPECIFICADOS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15358"/>
                  </a:ext>
                </a:extLst>
              </a:tr>
              <a:tr h="45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ENTIDADES DESCENTRALIZADAS Y AUTONOMAS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209059.00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273913.91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83446"/>
                  </a:ext>
                </a:extLst>
              </a:tr>
              <a:tr h="45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APORTE A JUNTAS PARROQUIALES RURALES 70%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97435.64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90236.40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01798"/>
                  </a:ext>
                </a:extLst>
              </a:tr>
              <a:tr h="691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PARTICIPACIONES DE CAPITAL EN PREASIGNACIONES ESTABLECIDAS POR LA LEY 2014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50200.06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12682.63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01846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PRESUPUESTO GENERAL DEL ESTADO A GOBIERNOS AUTONOMOS DESCENTRALIZADOS PARROQUIALES RURALES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9178.73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30813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SECTOR PUBLICO FINANCIERO 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102000.00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81600.00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4830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CUENTAS POR COBRAR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9768.26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97219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ANTICIPOS POR DEVENGAR DE EJERCICIOS ANTERIORES DE GASTOS Y EMPRESAS PÚBLICAS COMPRAS DE BIENES Y SERVICIOS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5333.12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5394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530680.46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528604.67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7" marR="37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3572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3A97C19-575B-45BB-8050-25F01412C996}"/>
              </a:ext>
            </a:extLst>
          </p:cNvPr>
          <p:cNvSpPr txBox="1"/>
          <p:nvPr/>
        </p:nvSpPr>
        <p:spPr>
          <a:xfrm>
            <a:off x="735354" y="843492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DETALLE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80093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92B9-3BFF-481A-8577-50919D80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96" y="281355"/>
            <a:ext cx="10242235" cy="815926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60958"/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  <a:ea typeface="+mn-ea"/>
                <a:cs typeface="+mn-cs"/>
              </a:rPr>
              <a:t>GASTO CORRIENTE 2021</a:t>
            </a:r>
            <a:endParaRPr lang="es-EC" b="1" dirty="0">
              <a:solidFill>
                <a:schemeClr val="bg1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33488"/>
              </p:ext>
            </p:extLst>
          </p:nvPr>
        </p:nvGraphicFramePr>
        <p:xfrm>
          <a:off x="2897945" y="1955409"/>
          <a:ext cx="7596553" cy="3550469"/>
        </p:xfrm>
        <a:graphic>
          <a:graphicData uri="http://schemas.openxmlformats.org/drawingml/2006/table">
            <a:tbl>
              <a:tblPr/>
              <a:tblGrid>
                <a:gridCol w="4149221">
                  <a:extLst>
                    <a:ext uri="{9D8B030D-6E8A-4147-A177-3AD203B41FA5}">
                      <a16:colId xmlns:a16="http://schemas.microsoft.com/office/drawing/2014/main" val="1967494850"/>
                    </a:ext>
                  </a:extLst>
                </a:gridCol>
                <a:gridCol w="1621179">
                  <a:extLst>
                    <a:ext uri="{9D8B030D-6E8A-4147-A177-3AD203B41FA5}">
                      <a16:colId xmlns:a16="http://schemas.microsoft.com/office/drawing/2014/main" val="3551226908"/>
                    </a:ext>
                  </a:extLst>
                </a:gridCol>
                <a:gridCol w="1826153">
                  <a:extLst>
                    <a:ext uri="{9D8B030D-6E8A-4147-A177-3AD203B41FA5}">
                      <a16:colId xmlns:a16="http://schemas.microsoft.com/office/drawing/2014/main" val="2338165925"/>
                    </a:ext>
                  </a:extLst>
                </a:gridCol>
              </a:tblGrid>
              <a:tr h="4074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636393"/>
                  </a:ext>
                </a:extLst>
              </a:tr>
              <a:tr h="75665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REMUNERACIONES UNIFICADAS </a:t>
                      </a:r>
                      <a:endParaRPr lang="es-419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39996.00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38732.79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0087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DECIMOTERCER SUELDO</a:t>
                      </a:r>
                      <a:endParaRPr lang="es-419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2721.47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0872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DECIMOCUARTO SUELDO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1744.43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9415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APORTE PATRONAL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4513.04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77361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RESERVA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1987.62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29869"/>
                  </a:ext>
                </a:extLst>
              </a:tr>
              <a:tr h="75665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 PUBLICO FINANCIERO</a:t>
                      </a:r>
                      <a:endParaRPr lang="es-419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1542.18</a:t>
                      </a:r>
                      <a:endParaRPr lang="es-419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8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0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1053</Words>
  <Application>Microsoft Office PowerPoint</Application>
  <PresentationFormat>Panorámica</PresentationFormat>
  <Paragraphs>245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Berlin Sans FB Demi</vt:lpstr>
      <vt:lpstr>Calibri</vt:lpstr>
      <vt:lpstr>Calibri Light</vt:lpstr>
      <vt:lpstr>Times New Roman</vt:lpstr>
      <vt:lpstr>Office Theme</vt:lpstr>
      <vt:lpstr>RENDICIÓN DE CUENTAS</vt:lpstr>
      <vt:lpstr>ORGANIGRAMA INSTITUCIONAL</vt:lpstr>
      <vt:lpstr>     Artículo 95. Establece: “Que la rendición de cuentas se realizará una vez al año y al final de la gestión  teniendo en consideración  las solicitudes que realice la ciudadanía”, y  el  Decreto  Ejecutivo No 647, expedido por el presidente de la Republica  el 25 de marzo  del 2015, decreta que el proceso de rendición de cuentas en la Administración Pública Central  e Institucional cumplirá lo dispuesto en el artículo 89.  </vt:lpstr>
      <vt:lpstr>COMPETENCIAS EXCLUSIVAS COOTAD ART. 65.</vt:lpstr>
      <vt:lpstr>COMPETENCIAS ASIGNADAS </vt:lpstr>
      <vt:lpstr>INFORME ECONÓMICO PERÍODO FISCAL 2021 </vt:lpstr>
      <vt:lpstr>BASE LEGAL ARTICULO 198 DEL COOTAD </vt:lpstr>
      <vt:lpstr>INGRESOS 2021 </vt:lpstr>
      <vt:lpstr>GASTO CORRIENTE 2021</vt:lpstr>
      <vt:lpstr>GASTO CORRIENTE 2021</vt:lpstr>
      <vt:lpstr>ACTIVOS FIJOS 2021</vt:lpstr>
      <vt:lpstr>Presentación de PowerPoint</vt:lpstr>
      <vt:lpstr>MANTENIMIENTO Y RECONSTRUCCION DE UN PUENTE PEATONAL DE MADERA EN LA COMUNIDAD DE YUTSUNTSA</vt:lpstr>
      <vt:lpstr>CONSTRUCCION DE UN SISTEMA DE AGUA POTABLE EN LA COMUNIDAD DE YUTSUNTSA AÑO 2021.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J RIO CORRIENTES</dc:creator>
  <cp:lastModifiedBy>Usuario</cp:lastModifiedBy>
  <cp:revision>13</cp:revision>
  <cp:lastPrinted>2022-04-20T23:57:11Z</cp:lastPrinted>
  <dcterms:created xsi:type="dcterms:W3CDTF">2022-04-20T22:24:04Z</dcterms:created>
  <dcterms:modified xsi:type="dcterms:W3CDTF">2022-04-21T09:59:47Z</dcterms:modified>
</cp:coreProperties>
</file>